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anum Square Bold" charset="1" panose="020B0600000101010101"/>
      <p:regular r:id="rId10"/>
    </p:embeddedFont>
    <p:embeddedFont>
      <p:font typeface="Nanum Square Bold Bold" charset="1" panose="020B0600000101010101"/>
      <p:regular r:id="rId11"/>
    </p:embeddedFont>
    <p:embeddedFont>
      <p:font typeface="210 네모진 030" charset="1" panose="02020503020101020101"/>
      <p:regular r:id="rId12"/>
    </p:embeddedFont>
    <p:embeddedFont>
      <p:font typeface="210 네모진 030 Bold" charset="1" panose="02020503020101020101"/>
      <p:regular r:id="rId13"/>
    </p:embeddedFont>
    <p:embeddedFont>
      <p:font typeface="210 네모진 050" charset="1" panose="02020503020101020101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33" Target="slides/slide19.xml" Type="http://schemas.openxmlformats.org/officeDocument/2006/relationships/slide"/><Relationship Id="rId34" Target="slides/slide20.xml" Type="http://schemas.openxmlformats.org/officeDocument/2006/relationships/slide"/><Relationship Id="rId35" Target="slides/slide21.xml" Type="http://schemas.openxmlformats.org/officeDocument/2006/relationships/slide"/><Relationship Id="rId36" Target="slides/slide22.xml" Type="http://schemas.openxmlformats.org/officeDocument/2006/relationships/slide"/><Relationship Id="rId37" Target="slides/slide23.xml" Type="http://schemas.openxmlformats.org/officeDocument/2006/relationships/slide"/><Relationship Id="rId38" Target="slides/slide2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VAFLb6d3x34.mp4" Type="http://schemas.openxmlformats.org/officeDocument/2006/relationships/video"/><Relationship Id="rId4" Target="../media/VAFLb6d3x34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FLb-hnmLg.mp4" Type="http://schemas.openxmlformats.org/officeDocument/2006/relationships/video"/><Relationship Id="rId4" Target="../media/VAFLb-hnmLg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FLb-hnmLg.mp4" Type="http://schemas.openxmlformats.org/officeDocument/2006/relationships/video"/><Relationship Id="rId4" Target="../media/VAFLb-hnmLg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FLb-hnmLg.mp4" Type="http://schemas.openxmlformats.org/officeDocument/2006/relationships/video"/><Relationship Id="rId4" Target="../media/VAFLb-hnmLg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jpeg" Type="http://schemas.openxmlformats.org/officeDocument/2006/relationships/image"/><Relationship Id="rId11" Target="../media/image62.jpeg" Type="http://schemas.openxmlformats.org/officeDocument/2006/relationships/image"/><Relationship Id="rId12" Target="../media/image63.png" Type="http://schemas.openxmlformats.org/officeDocument/2006/relationships/image"/><Relationship Id="rId13" Target="../media/image64.png" Type="http://schemas.openxmlformats.org/officeDocument/2006/relationships/image"/><Relationship Id="rId14" Target="../media/image65.png" Type="http://schemas.openxmlformats.org/officeDocument/2006/relationships/image"/><Relationship Id="rId15" Target="../media/image66.pn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Relationship Id="rId8" Target="../media/image59.png" Type="http://schemas.openxmlformats.org/officeDocument/2006/relationships/image"/><Relationship Id="rId9" Target="../media/image60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jpeg" Type="http://schemas.openxmlformats.org/officeDocument/2006/relationships/image"/><Relationship Id="rId11" Target="../media/image26.jpeg" Type="http://schemas.openxmlformats.org/officeDocument/2006/relationships/image"/><Relationship Id="rId12" Target="../media/image27.jpeg" Type="http://schemas.openxmlformats.org/officeDocument/2006/relationships/image"/><Relationship Id="rId13" Target="../media/image28.jpe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jpeg" Type="http://schemas.openxmlformats.org/officeDocument/2006/relationships/image"/><Relationship Id="rId7" Target="../media/image22.jpeg" Type="http://schemas.openxmlformats.org/officeDocument/2006/relationships/image"/><Relationship Id="rId8" Target="../media/image23.jpeg" Type="http://schemas.openxmlformats.org/officeDocument/2006/relationships/image"/><Relationship Id="rId9" Target="../media/image2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925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13071">
            <a:off x="9661315" y="940774"/>
            <a:ext cx="7063110" cy="468446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8810" y="2564058"/>
            <a:ext cx="7643974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92"/>
              </a:lnSpc>
            </a:pPr>
            <a:r>
              <a:rPr lang="en-US" sz="9660">
                <a:solidFill>
                  <a:srgbClr val="D52349"/>
                </a:solidFill>
                <a:latin typeface="210 네모진 050"/>
              </a:rPr>
              <a:t>PIK</a:t>
            </a:r>
          </a:p>
          <a:p>
            <a:pPr algn="ctr">
              <a:lnSpc>
                <a:spcPts val="11592"/>
              </a:lnSpc>
              <a:spcBef>
                <a:spcPct val="0"/>
              </a:spcBef>
            </a:pPr>
            <a:r>
              <a:rPr lang="en-US" sz="9660">
                <a:solidFill>
                  <a:srgbClr val="000000"/>
                </a:solidFill>
                <a:latin typeface="210 네모진 050"/>
              </a:rPr>
              <a:t>(E</a:t>
            </a:r>
            <a:r>
              <a:rPr lang="en-US" sz="9660">
                <a:solidFill>
                  <a:srgbClr val="D52349"/>
                </a:solidFill>
                <a:latin typeface="210 네모진 050"/>
              </a:rPr>
              <a:t>p</a:t>
            </a:r>
            <a:r>
              <a:rPr lang="en-US" sz="9660">
                <a:solidFill>
                  <a:srgbClr val="000000"/>
                </a:solidFill>
                <a:latin typeface="210 네모진 050"/>
              </a:rPr>
              <a:t> </a:t>
            </a:r>
            <a:r>
              <a:rPr lang="en-US" sz="9660">
                <a:solidFill>
                  <a:srgbClr val="D52349"/>
                </a:solidFill>
                <a:latin typeface="210 네모진 050"/>
              </a:rPr>
              <a:t>I</a:t>
            </a:r>
            <a:r>
              <a:rPr lang="en-US" sz="9660">
                <a:solidFill>
                  <a:srgbClr val="000000"/>
                </a:solidFill>
                <a:latin typeface="210 네모진 050"/>
              </a:rPr>
              <a:t>nto E</a:t>
            </a:r>
            <a:r>
              <a:rPr lang="en-US" sz="9660">
                <a:solidFill>
                  <a:srgbClr val="D52349"/>
                </a:solidFill>
                <a:latin typeface="210 네모진 050"/>
              </a:rPr>
              <a:t>k</a:t>
            </a:r>
            <a:r>
              <a:rPr lang="en-US" sz="9660">
                <a:solidFill>
                  <a:srgbClr val="000000"/>
                </a:solidFill>
                <a:latin typeface="210 네모진 050"/>
              </a:rPr>
              <a:t>)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29620" y="1990985"/>
            <a:ext cx="1333320" cy="175580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72724" y="5488233"/>
            <a:ext cx="1232244" cy="162269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108927" y="6147182"/>
            <a:ext cx="4721206" cy="186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5000">
                <a:solidFill>
                  <a:srgbClr val="000000"/>
                </a:solidFill>
                <a:ea typeface="210 네모진 030"/>
              </a:rPr>
              <a:t>당신을 위한 </a:t>
            </a:r>
          </a:p>
          <a:p>
            <a:pPr algn="ctr">
              <a:lnSpc>
                <a:spcPts val="75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ea typeface="210 네모진 030"/>
              </a:rPr>
              <a:t>맥주 추천 사이트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4074" t="0" r="4074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1943" t="0" r="1943" b="0"/>
          <a:stretch>
            <a:fillRect/>
          </a:stretch>
        </p:blipFill>
        <p:spPr>
          <a:xfrm flipH="false" flipV="false" rot="0">
            <a:off x="1028700" y="2031664"/>
            <a:ext cx="5264868" cy="647541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426646" y="2031664"/>
            <a:ext cx="4418784" cy="647541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ea typeface="210 네모진 030"/>
              </a:rPr>
              <a:t>회원가입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44705" y="4369261"/>
            <a:ext cx="6071024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-맥주 취향 </a:t>
            </a:r>
          </a:p>
          <a:p>
            <a:pPr algn="ctr" marL="0" indent="0" lvl="0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ea typeface="210 네모진 030"/>
              </a:rPr>
              <a:t>데이터 수집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91843" y="2206392"/>
            <a:ext cx="7690226" cy="7632626"/>
            <a:chOff x="0" y="0"/>
            <a:chExt cx="10253635" cy="1017683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0" t="5167" r="1117" b="0"/>
            <a:stretch>
              <a:fillRect/>
            </a:stretch>
          </p:blipFill>
          <p:spPr>
            <a:xfrm flipH="false" flipV="false" rot="0">
              <a:off x="0" y="0"/>
              <a:ext cx="10253635" cy="5454587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3450464" y="5675907"/>
              <a:ext cx="6803171" cy="4500927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latin typeface="210 네모진 030"/>
              </a:rPr>
              <a:t>BEER INFO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28056" y="4416031"/>
            <a:ext cx="6624902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- 다양한 국내 및 해외 </a:t>
            </a:r>
          </a:p>
          <a:p>
            <a:pPr algn="ctr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ea typeface="210 네모진 030"/>
              </a:rPr>
              <a:t>맥주 정보 중</a:t>
            </a:r>
          </a:p>
          <a:p>
            <a:pPr algn="ctr">
              <a:lnSpc>
                <a:spcPts val="4799"/>
              </a:lnSpc>
            </a:pPr>
          </a:p>
          <a:p>
            <a:pPr algn="ctr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- 회원가입시 입력받은</a:t>
            </a:r>
          </a:p>
          <a:p>
            <a:pPr algn="ctr" marL="0" indent="0" lvl="0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 맥주 취향 기반 정보 보여줌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23898" y="2121116"/>
            <a:ext cx="7295847" cy="7957914"/>
            <a:chOff x="0" y="0"/>
            <a:chExt cx="9727796" cy="1061055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549581" cy="6322907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3290835" y="6376896"/>
              <a:ext cx="6436961" cy="4233655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latin typeface="210 네모진 030"/>
              </a:rPr>
              <a:t>BEER SEARCH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77723" y="4356417"/>
            <a:ext cx="6624902" cy="360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- 이름으로 검색</a:t>
            </a:r>
          </a:p>
          <a:p>
            <a:pPr algn="ctr">
              <a:lnSpc>
                <a:spcPts val="4799"/>
              </a:lnSpc>
            </a:pPr>
          </a:p>
          <a:p>
            <a:pPr algn="ctr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- AROMA / FROM / TASTE </a:t>
            </a:r>
          </a:p>
          <a:p>
            <a:pPr algn="ctr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ea typeface="210 네모진 030"/>
              </a:rPr>
              <a:t>선택하고 검색</a:t>
            </a:r>
          </a:p>
          <a:p>
            <a:pPr algn="ctr">
              <a:lnSpc>
                <a:spcPts val="4799"/>
              </a:lnSpc>
            </a:pPr>
          </a:p>
          <a:p>
            <a:pPr algn="ctr" marL="0" indent="0" lvl="0">
              <a:lnSpc>
                <a:spcPts val="479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55530.0000" end="70431.0417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95955" y="2362892"/>
            <a:ext cx="15054572" cy="3793750"/>
            <a:chOff x="0" y="0"/>
            <a:chExt cx="20072762" cy="505833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60756"/>
              <a:ext cx="10571085" cy="4997578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10983001" y="0"/>
              <a:ext cx="9089761" cy="5045634"/>
            </a:xfrm>
            <a:prstGeom prst="rect">
              <a:avLst/>
            </a:prstGeom>
          </p:spPr>
        </p:pic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54536" b="0"/>
          <a:stretch>
            <a:fillRect/>
          </a:stretch>
        </p:blipFill>
        <p:spPr>
          <a:xfrm flipH="false" flipV="false" rot="0">
            <a:off x="12118279" y="6156642"/>
            <a:ext cx="3232248" cy="257894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19175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latin typeface="210 네모진 030"/>
              </a:rPr>
              <a:t>BEER REVIEW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34065" y="7189344"/>
            <a:ext cx="714855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spc="-40">
                <a:solidFill>
                  <a:srgbClr val="000000"/>
                </a:solidFill>
                <a:latin typeface="210 네모진 030"/>
              </a:rPr>
              <a:t>- 맥주 리뷰 게시판</a:t>
            </a:r>
          </a:p>
          <a:p>
            <a:pPr algn="ctr">
              <a:lnSpc>
                <a:spcPts val="4800"/>
              </a:lnSpc>
            </a:pPr>
          </a:p>
          <a:p>
            <a:pPr algn="ctr" marL="0" indent="0" lvl="0">
              <a:lnSpc>
                <a:spcPts val="4800"/>
              </a:lnSpc>
            </a:pPr>
            <a:r>
              <a:rPr lang="en-US" sz="4000" spc="-40">
                <a:solidFill>
                  <a:srgbClr val="000000"/>
                </a:solidFill>
                <a:latin typeface="210 네모진 030"/>
              </a:rPr>
              <a:t>- 글쓰기 , 수정 , 삭제, 목록, 댓글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2970.0000" end="34181.0417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0" y="2361412"/>
            <a:ext cx="9297548" cy="671650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28433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latin typeface="210 네모진 030"/>
              </a:rPr>
              <a:t>BEER NOTICE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5035" y="5719663"/>
            <a:ext cx="6951557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- 공지사항, 이벤트 게시판</a:t>
            </a:r>
          </a:p>
          <a:p>
            <a:pPr algn="ctr">
              <a:lnSpc>
                <a:spcPts val="4799"/>
              </a:lnSpc>
            </a:pPr>
          </a:p>
          <a:p>
            <a:pPr algn="ctr" marL="0" indent="0" lvl="0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- 관리자용 파일첨부 기능 구현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45920" y="2121116"/>
            <a:ext cx="9929584" cy="649695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latin typeface="210 네모진 030"/>
              </a:rPr>
              <a:t>MY PAGE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70447" y="4356417"/>
            <a:ext cx="6951557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- 계정관리 및 수정</a:t>
            </a:r>
          </a:p>
          <a:p>
            <a:pPr algn="ctr">
              <a:lnSpc>
                <a:spcPts val="4799"/>
              </a:lnSpc>
            </a:pPr>
          </a:p>
          <a:p>
            <a:pPr algn="ctr" marL="0" indent="0" lvl="0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- 프로필 사진 수정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16830.0000" end="-38.9583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2372">
            <a:off x="1514412" y="5133975"/>
            <a:ext cx="15663976" cy="0"/>
          </a:xfrm>
          <a:prstGeom prst="line">
            <a:avLst/>
          </a:prstGeom>
          <a:ln cap="rnd" w="19050">
            <a:solidFill>
              <a:srgbClr val="D5234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90614" y="5019482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5234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05200" y="4809737"/>
            <a:ext cx="342900" cy="34290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52349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37324" y="4809737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5234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944587" y="4957569"/>
            <a:ext cx="314713" cy="31471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5234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1019175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80">
                <a:solidFill>
                  <a:srgbClr val="000000"/>
                </a:solidFill>
                <a:latin typeface="210 네모진 030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0625" y="5624512"/>
            <a:ext cx="304107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D52349"/>
                </a:solidFill>
                <a:ea typeface="210 네모진 030"/>
              </a:rPr>
              <a:t>제안 배경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94187" y="3562350"/>
            <a:ext cx="3364925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D52349"/>
                </a:solidFill>
                <a:ea typeface="210 네모진 030"/>
              </a:rPr>
              <a:t>프로젝트 설계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85325" y="5662612"/>
            <a:ext cx="3364925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D52349"/>
                </a:solidFill>
                <a:ea typeface="210 네모진 030"/>
              </a:rPr>
              <a:t>개발 과정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70728" y="3562350"/>
            <a:ext cx="385704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D52349"/>
                </a:solidFill>
                <a:ea typeface="210 네모진 030"/>
              </a:rPr>
              <a:t>시연 및 기대효과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28082" y="5659437"/>
            <a:ext cx="385704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D52349"/>
                </a:solidFill>
                <a:ea typeface="210 네모진 030"/>
              </a:rPr>
              <a:t>마무리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789199" y="5114925"/>
            <a:ext cx="352425" cy="35242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52349"/>
            </a:solidFill>
          </p:spPr>
        </p:sp>
      </p:grpSp>
      <p:sp>
        <p:nvSpPr>
          <p:cNvPr name="AutoShape 19" id="19"/>
          <p:cNvSpPr/>
          <p:nvPr/>
        </p:nvSpPr>
        <p:spPr>
          <a:xfrm rot="0">
            <a:off x="17259300" y="-394668"/>
            <a:ext cx="1358669" cy="11076336"/>
          </a:xfrm>
          <a:prstGeom prst="rect">
            <a:avLst/>
          </a:prstGeom>
          <a:solidFill>
            <a:srgbClr val="D52349"/>
          </a:solid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1054" y="2691960"/>
            <a:ext cx="2472520" cy="279237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89255" y="6020155"/>
            <a:ext cx="3776117" cy="42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37"/>
              </a:lnSpc>
              <a:spcBef>
                <a:spcPct val="0"/>
              </a:spcBef>
            </a:pPr>
            <a:r>
              <a:rPr lang="en-US" sz="2649">
                <a:solidFill>
                  <a:srgbClr val="D63614"/>
                </a:solidFill>
                <a:ea typeface="210 네모진 030"/>
              </a:rPr>
              <a:t>고객 니즈 충족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4771" y="6829323"/>
            <a:ext cx="4505086" cy="76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9"/>
              </a:lnSpc>
            </a:pPr>
            <a:r>
              <a:rPr lang="en-US" sz="2081">
                <a:solidFill>
                  <a:srgbClr val="000000"/>
                </a:solidFill>
                <a:ea typeface="210 네모진 030"/>
              </a:rPr>
              <a:t>다양화된 고객들의 </a:t>
            </a:r>
          </a:p>
          <a:p>
            <a:pPr algn="ctr" marL="0" indent="0" lvl="0">
              <a:lnSpc>
                <a:spcPts val="3059"/>
              </a:lnSpc>
            </a:pPr>
            <a:r>
              <a:rPr lang="en-US" sz="2081">
                <a:solidFill>
                  <a:srgbClr val="000000"/>
                </a:solidFill>
                <a:ea typeface="210 네모진 030"/>
              </a:rPr>
              <a:t>취향에 맞는 서비스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04771" y="2372918"/>
            <a:ext cx="3459022" cy="279237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063236" y="6040116"/>
            <a:ext cx="3991323" cy="44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7"/>
              </a:lnSpc>
              <a:spcBef>
                <a:spcPct val="0"/>
              </a:spcBef>
            </a:pPr>
            <a:r>
              <a:rPr lang="en-US" sz="2799">
                <a:solidFill>
                  <a:srgbClr val="D63614"/>
                </a:solidFill>
                <a:ea typeface="210 네모진 030"/>
              </a:rPr>
              <a:t>빅데이터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77979" y="6837467"/>
            <a:ext cx="4761837" cy="40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ea typeface="210 네모진 030"/>
              </a:rPr>
              <a:t>빅데이터로의 확장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46712" y="2639145"/>
            <a:ext cx="3187879" cy="2521322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918642" y="6040116"/>
            <a:ext cx="3991323" cy="44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7"/>
              </a:lnSpc>
              <a:spcBef>
                <a:spcPct val="0"/>
              </a:spcBef>
            </a:pPr>
            <a:r>
              <a:rPr lang="en-US" sz="2799">
                <a:solidFill>
                  <a:srgbClr val="D63614"/>
                </a:solidFill>
                <a:ea typeface="210 네모진 030"/>
              </a:rPr>
              <a:t>제휴 서비스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87057" y="6837467"/>
            <a:ext cx="4761837" cy="81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ea typeface="210 네모진 030"/>
              </a:rPr>
              <a:t>마케팅 수단</a:t>
            </a:r>
          </a:p>
          <a:p>
            <a:pPr algn="ctr" marL="0" indent="0" lvl="0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ea typeface="210 네모진 030"/>
              </a:rPr>
              <a:t>기업 간 연계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ea typeface="210 네모진 030"/>
              </a:rPr>
              <a:t>기대효과 &amp; 성장 방향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ea typeface="210 네모진 030"/>
              </a:rPr>
              <a:t>마무리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57794">
            <a:off x="4846986" y="3266727"/>
            <a:ext cx="7063110" cy="468446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925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sp>
        <p:nvSpPr>
          <p:cNvPr name="AutoShape 3" id="3"/>
          <p:cNvSpPr/>
          <p:nvPr/>
        </p:nvSpPr>
        <p:spPr>
          <a:xfrm rot="0">
            <a:off x="16459302" y="1028700"/>
            <a:ext cx="1311266" cy="0"/>
          </a:xfrm>
          <a:prstGeom prst="line">
            <a:avLst/>
          </a:prstGeom>
          <a:ln cap="rnd" w="228600">
            <a:solidFill>
              <a:srgbClr val="C5E09E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8352" y="2488123"/>
            <a:ext cx="1615360" cy="161536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ea typeface="210 네모진 030 Bold"/>
              </a:rPr>
              <a:t>팀원 소개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53473" y="2488123"/>
            <a:ext cx="1615360" cy="161536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12757" y="2488123"/>
            <a:ext cx="1615360" cy="161536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40160" y="2488123"/>
            <a:ext cx="1615360" cy="161536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95088" y="2488123"/>
            <a:ext cx="1615360" cy="161536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77313" y="4544926"/>
            <a:ext cx="167640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spc="-50">
                <a:solidFill>
                  <a:srgbClr val="000000"/>
                </a:solidFill>
                <a:ea typeface="210 네모진 030"/>
              </a:rPr>
              <a:t>박의민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95088" y="4544926"/>
            <a:ext cx="167640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spc="-50">
                <a:solidFill>
                  <a:srgbClr val="000000"/>
                </a:solidFill>
                <a:ea typeface="210 네모진 030"/>
              </a:rPr>
              <a:t>백하늘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53473" y="4544926"/>
            <a:ext cx="167640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spc="-50">
                <a:solidFill>
                  <a:srgbClr val="000000"/>
                </a:solidFill>
                <a:ea typeface="210 네모진 030"/>
              </a:rPr>
              <a:t>최성민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71248" y="4544926"/>
            <a:ext cx="167640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spc="-50">
                <a:solidFill>
                  <a:srgbClr val="000000"/>
                </a:solidFill>
                <a:ea typeface="210 네모진 030"/>
              </a:rPr>
              <a:t>한대운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40160" y="4544926"/>
            <a:ext cx="167640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spc="-50">
                <a:solidFill>
                  <a:srgbClr val="000000"/>
                </a:solidFill>
                <a:ea typeface="210 네모진 030"/>
              </a:rPr>
              <a:t>박래호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7303" y="5954842"/>
            <a:ext cx="135642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게시판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로그인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회원가입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355043" y="5954842"/>
            <a:ext cx="169545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게시판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마이페이지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댓글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60473" y="5954842"/>
            <a:ext cx="260226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지도 API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검색 구현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추천 서비스 기능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215562" y="5954842"/>
            <a:ext cx="1809750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크롤링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게시판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파일 업로드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20578" y="5954842"/>
            <a:ext cx="2854523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크롤링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게시판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ea typeface="210 네모진 030"/>
              </a:rPr>
              <a:t>문서 작성 및 PPT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629241" y="5526759"/>
            <a:ext cx="143358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210 네모진 030"/>
              </a:rPr>
              <a:t>팀장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16497" y="5526759"/>
            <a:ext cx="143358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210 네모진 030"/>
              </a:rPr>
              <a:t>팀원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444362" y="5526759"/>
            <a:ext cx="143358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210 네모진 030"/>
              </a:rPr>
              <a:t>팀원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69914" y="5526759"/>
            <a:ext cx="143358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210 네모진 030"/>
              </a:rPr>
              <a:t>팀원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430675" y="5526759"/>
            <a:ext cx="1433582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210 네모진 030"/>
              </a:rPr>
              <a:t>팀원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341401" y="4764266"/>
            <a:ext cx="3727204" cy="200830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90651" y="7017303"/>
            <a:ext cx="2313252" cy="231325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866201" y="7920923"/>
            <a:ext cx="1149861" cy="133737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7418302" y="8089719"/>
            <a:ext cx="2999353" cy="99978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1707696" y="4908241"/>
            <a:ext cx="4061205" cy="205975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2626509" y="2498757"/>
            <a:ext cx="1856974" cy="226550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3787657" y="2761557"/>
            <a:ext cx="3620618" cy="203659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rcRect l="0" t="0" r="0" b="7894"/>
          <a:stretch>
            <a:fillRect/>
          </a:stretch>
        </p:blipFill>
        <p:spPr>
          <a:xfrm flipH="false" flipV="false" rot="0">
            <a:off x="4534860" y="7560016"/>
            <a:ext cx="2883442" cy="1770539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7005138" y="2551988"/>
            <a:ext cx="4957634" cy="2212278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2773943" y="7414705"/>
            <a:ext cx="2994959" cy="184359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9598" y="3148906"/>
            <a:ext cx="1615360" cy="161536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ea typeface="210 네모진 030"/>
              </a:rPr>
              <a:t>개발 과정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00974" y="1830524"/>
            <a:ext cx="423068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ea typeface="210 네모진 030"/>
              </a:rPr>
              <a:t>개발 도구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1935" y="5656891"/>
            <a:ext cx="423068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</a:pPr>
            <a:r>
              <a:rPr lang="en-US" sz="5000" spc="-50">
                <a:solidFill>
                  <a:srgbClr val="000000"/>
                </a:solidFill>
                <a:ea typeface="210 네모진 030 Bold"/>
              </a:rPr>
              <a:t>회원 정보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925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sp>
        <p:nvSpPr>
          <p:cNvPr name="AutoShape 3" id="3"/>
          <p:cNvSpPr/>
          <p:nvPr/>
        </p:nvSpPr>
        <p:spPr>
          <a:xfrm rot="0">
            <a:off x="16459302" y="1028700"/>
            <a:ext cx="1311266" cy="0"/>
          </a:xfrm>
          <a:prstGeom prst="line">
            <a:avLst/>
          </a:prstGeom>
          <a:ln cap="rnd" w="228600">
            <a:solidFill>
              <a:srgbClr val="FFF4C9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278577">
            <a:off x="5194088" y="2500992"/>
            <a:ext cx="4809551" cy="480955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810000" y="6350000"/>
                  </a:moveTo>
                  <a:lnTo>
                    <a:pt x="2540000" y="6350000"/>
                  </a:lnTo>
                  <a:cubicBezTo>
                    <a:pt x="1136650" y="6350000"/>
                    <a:pt x="0" y="5213350"/>
                    <a:pt x="0" y="3810000"/>
                  </a:cubicBezTo>
                  <a:lnTo>
                    <a:pt x="0" y="2540000"/>
                  </a:lnTo>
                  <a:cubicBezTo>
                    <a:pt x="0" y="1136650"/>
                    <a:pt x="1136650" y="0"/>
                    <a:pt x="2540000" y="0"/>
                  </a:cubicBezTo>
                  <a:lnTo>
                    <a:pt x="3810000" y="0"/>
                  </a:lnTo>
                  <a:cubicBezTo>
                    <a:pt x="5213350" y="0"/>
                    <a:pt x="6350000" y="1136650"/>
                    <a:pt x="6350000" y="2540000"/>
                  </a:cubicBezTo>
                  <a:lnTo>
                    <a:pt x="6350000" y="3810000"/>
                  </a:lnTo>
                  <a:cubicBezTo>
                    <a:pt x="6350000" y="5213350"/>
                    <a:pt x="5213350" y="6350000"/>
                    <a:pt x="3810000" y="63500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278577">
            <a:off x="5229850" y="4325110"/>
            <a:ext cx="475198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6999">
                <a:solidFill>
                  <a:srgbClr val="D52349"/>
                </a:solidFill>
                <a:latin typeface="210 네모진 030 Bold"/>
              </a:rPr>
              <a:t>Thanks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33344">
            <a:off x="8918356" y="2723181"/>
            <a:ext cx="1101814" cy="105974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10585" y="1991839"/>
            <a:ext cx="7807385" cy="76654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ea typeface="210 네모진 030"/>
              </a:rPr>
              <a:t>제안배경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73695" y="3987486"/>
            <a:ext cx="2140609" cy="194927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68767" y="3732858"/>
            <a:ext cx="2329086" cy="220389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93916" y="3721977"/>
            <a:ext cx="2521549" cy="248028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017443" y="1978902"/>
            <a:ext cx="6789615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ea typeface="210 네모진 030"/>
              </a:rPr>
              <a:t>코로나와 혼술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48338" y="6959563"/>
            <a:ext cx="3991323" cy="44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7"/>
              </a:lnSpc>
              <a:spcBef>
                <a:spcPct val="0"/>
              </a:spcBef>
            </a:pPr>
            <a:r>
              <a:rPr lang="en-US" sz="2799">
                <a:solidFill>
                  <a:srgbClr val="D63614"/>
                </a:solidFill>
                <a:ea typeface="210 네모진 030"/>
              </a:rPr>
              <a:t>혼술 문화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63082" y="7900506"/>
            <a:ext cx="4761837" cy="40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ea typeface="210 네모진 030"/>
              </a:rPr>
              <a:t>가볍게 먹는 혼술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59029" y="6959563"/>
            <a:ext cx="3991323" cy="44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7"/>
              </a:lnSpc>
              <a:spcBef>
                <a:spcPct val="0"/>
              </a:spcBef>
            </a:pPr>
            <a:r>
              <a:rPr lang="en-US" sz="2799">
                <a:solidFill>
                  <a:srgbClr val="D63614"/>
                </a:solidFill>
                <a:ea typeface="210 네모진 030"/>
              </a:rPr>
              <a:t>코로나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73772" y="7900506"/>
            <a:ext cx="4761837" cy="40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ea typeface="210 네모진 030"/>
              </a:rPr>
              <a:t>코로나로 인한 거리두기 및 회식의 금지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37648" y="6959563"/>
            <a:ext cx="3991323" cy="44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7"/>
              </a:lnSpc>
              <a:spcBef>
                <a:spcPct val="0"/>
              </a:spcBef>
            </a:pPr>
            <a:r>
              <a:rPr lang="en-US" sz="2799">
                <a:solidFill>
                  <a:srgbClr val="D63614"/>
                </a:solidFill>
                <a:ea typeface="210 네모진 030"/>
              </a:rPr>
              <a:t>홈술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52391" y="7686193"/>
            <a:ext cx="4761837" cy="810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ea typeface="210 네모진 030"/>
              </a:rPr>
              <a:t>혼술을 넘어 </a:t>
            </a:r>
          </a:p>
          <a:p>
            <a:pPr algn="ctr" marL="0" indent="0" lvl="0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ea typeface="210 네모진 030"/>
              </a:rPr>
              <a:t>집에서 먹는 홈술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ea typeface="210 네모진 030"/>
              </a:rPr>
              <a:t>제안배경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2919" t="0" r="2919" b="0"/>
          <a:stretch>
            <a:fillRect/>
          </a:stretch>
        </p:blipFill>
        <p:spPr>
          <a:xfrm flipH="false" flipV="false" rot="0">
            <a:off x="2697008" y="1972550"/>
            <a:ext cx="11810541" cy="8314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4359" t="31499" r="4359" b="38214"/>
          <a:stretch>
            <a:fillRect/>
          </a:stretch>
        </p:blipFill>
        <p:spPr>
          <a:xfrm flipH="false" flipV="false" rot="0">
            <a:off x="3406891" y="2300366"/>
            <a:ext cx="10380961" cy="695793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ea typeface="210 네모진 030"/>
              </a:rPr>
              <a:t>제안배경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ea typeface="210 네모진 030"/>
              </a:rPr>
              <a:t>제안배경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779719" y="2866695"/>
            <a:ext cx="4761837" cy="5168167"/>
            <a:chOff x="0" y="0"/>
            <a:chExt cx="6349116" cy="689089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00644" y="0"/>
              <a:ext cx="2547828" cy="3192040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513676" y="4562133"/>
              <a:ext cx="5321765" cy="587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27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D63614"/>
                  </a:solidFill>
                  <a:ea typeface="210 네모진 030"/>
                </a:rPr>
                <a:t>소비의 안정성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832599"/>
              <a:ext cx="6349116" cy="1058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3"/>
                </a:lnSpc>
              </a:pPr>
              <a:r>
                <a:rPr lang="en-US" sz="2199">
                  <a:solidFill>
                    <a:srgbClr val="000000"/>
                  </a:solidFill>
                  <a:ea typeface="210 네모진 030"/>
                </a:rPr>
                <a:t>코로나로 인한 </a:t>
              </a:r>
            </a:p>
            <a:p>
              <a:pPr algn="ctr" marL="0" indent="0" lvl="0">
                <a:lnSpc>
                  <a:spcPts val="3233"/>
                </a:lnSpc>
              </a:pPr>
              <a:r>
                <a:rPr lang="en-US" sz="2199">
                  <a:solidFill>
                    <a:srgbClr val="000000"/>
                  </a:solidFill>
                  <a:ea typeface="210 네모진 030"/>
                </a:rPr>
                <a:t>소비성향의 변화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3404465"/>
            <a:ext cx="4761837" cy="4630398"/>
            <a:chOff x="0" y="0"/>
            <a:chExt cx="6349116" cy="6173863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612155" y="0"/>
              <a:ext cx="3124805" cy="2403696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513676" y="3845107"/>
              <a:ext cx="5321765" cy="587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27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D63614"/>
                  </a:solidFill>
                  <a:ea typeface="210 네모진 030"/>
                </a:rPr>
                <a:t>너무 많은 종류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115572"/>
              <a:ext cx="6349116" cy="1058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3"/>
                </a:lnSpc>
              </a:pPr>
              <a:r>
                <a:rPr lang="en-US" sz="2199">
                  <a:solidFill>
                    <a:srgbClr val="000000"/>
                  </a:solidFill>
                  <a:ea typeface="210 네모진 030"/>
                </a:rPr>
                <a:t>국내 맥주 및 수입 맥주가</a:t>
              </a:r>
            </a:p>
            <a:p>
              <a:pPr algn="ctr" marL="0" indent="0" lvl="0">
                <a:lnSpc>
                  <a:spcPts val="3233"/>
                </a:lnSpc>
              </a:pPr>
              <a:r>
                <a:rPr lang="en-US" sz="2199">
                  <a:solidFill>
                    <a:srgbClr val="000000"/>
                  </a:solidFill>
                  <a:latin typeface="210 네모진 030"/>
                </a:rPr>
                <a:t>600여개에 달함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790537" y="3404465"/>
            <a:ext cx="4761837" cy="4286021"/>
            <a:chOff x="0" y="0"/>
            <a:chExt cx="6349116" cy="5714695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01659" y="0"/>
              <a:ext cx="4933781" cy="2628360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513676" y="3932038"/>
              <a:ext cx="5321765" cy="5875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27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D63614"/>
                  </a:solidFill>
                  <a:ea typeface="210 네모진 030"/>
                </a:rPr>
                <a:t>다양화된 취향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5202504"/>
              <a:ext cx="6349116" cy="51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33"/>
                </a:lnSpc>
              </a:pPr>
              <a:r>
                <a:rPr lang="en-US" sz="2199">
                  <a:solidFill>
                    <a:srgbClr val="000000"/>
                  </a:solidFill>
                  <a:ea typeface="210 네모진 030"/>
                </a:rPr>
                <a:t>라거 vs 에일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ea typeface="210 네모진 030"/>
              </a:rPr>
              <a:t>제안배경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155001" y="1907042"/>
            <a:ext cx="12897278" cy="8379958"/>
            <a:chOff x="0" y="0"/>
            <a:chExt cx="17196371" cy="1117327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2581" y="450496"/>
              <a:ext cx="7820244" cy="5800014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 rot="0">
              <a:off x="3912703" y="0"/>
              <a:ext cx="9066695" cy="5559647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2791472" y="1972768"/>
              <a:ext cx="8093142" cy="5743882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0" y="3271470"/>
              <a:ext cx="7096475" cy="5958082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0"/>
            <a:srcRect l="0" t="0" r="0" b="0"/>
            <a:stretch>
              <a:fillRect/>
            </a:stretch>
          </p:blipFill>
          <p:spPr>
            <a:xfrm flipH="false" flipV="false" rot="0">
              <a:off x="8041001" y="1391929"/>
              <a:ext cx="9155370" cy="5544085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702870" y="5559647"/>
              <a:ext cx="8767493" cy="5613631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0">
              <a:off x="6123577" y="4163972"/>
              <a:ext cx="9522074" cy="5481805"/>
            </a:xfrm>
            <a:prstGeom prst="rect">
              <a:avLst/>
            </a:prstGeom>
          </p:spPr>
        </p:pic>
        <p:grpSp>
          <p:nvGrpSpPr>
            <p:cNvPr name="Group 17" id="17"/>
            <p:cNvGrpSpPr/>
            <p:nvPr/>
          </p:nvGrpSpPr>
          <p:grpSpPr>
            <a:xfrm rot="-863953">
              <a:off x="6080730" y="2883898"/>
              <a:ext cx="8314742" cy="5008862"/>
              <a:chOff x="0" y="0"/>
              <a:chExt cx="2559735" cy="1542003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2559735" cy="1542003"/>
              </a:xfrm>
              <a:custGeom>
                <a:avLst/>
                <a:gdLst/>
                <a:ahLst/>
                <a:cxnLst/>
                <a:rect r="r" b="b" t="t" l="l"/>
                <a:pathLst>
                  <a:path h="1542003" w="2559735">
                    <a:moveTo>
                      <a:pt x="40625" y="0"/>
                    </a:moveTo>
                    <a:lnTo>
                      <a:pt x="2519110" y="0"/>
                    </a:lnTo>
                    <a:cubicBezTo>
                      <a:pt x="2541547" y="0"/>
                      <a:pt x="2559735" y="18189"/>
                      <a:pt x="2559735" y="40625"/>
                    </a:cubicBezTo>
                    <a:lnTo>
                      <a:pt x="2559735" y="1501378"/>
                    </a:lnTo>
                    <a:cubicBezTo>
                      <a:pt x="2559735" y="1523815"/>
                      <a:pt x="2541547" y="1542003"/>
                      <a:pt x="2519110" y="1542003"/>
                    </a:cubicBezTo>
                    <a:lnTo>
                      <a:pt x="40625" y="1542003"/>
                    </a:lnTo>
                    <a:cubicBezTo>
                      <a:pt x="18189" y="1542003"/>
                      <a:pt x="0" y="1523815"/>
                      <a:pt x="0" y="1501378"/>
                    </a:cubicBezTo>
                    <a:lnTo>
                      <a:pt x="0" y="40625"/>
                    </a:lnTo>
                    <a:cubicBezTo>
                      <a:pt x="0" y="18189"/>
                      <a:pt x="18189" y="0"/>
                      <a:pt x="40625" y="0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75"/>
                  </a:lnSpc>
                </a:pPr>
              </a:p>
            </p:txBody>
          </p:sp>
        </p:grpSp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13"/>
            <a:srcRect l="0" t="0" r="0" b="0"/>
            <a:stretch>
              <a:fillRect/>
            </a:stretch>
          </p:blipFill>
          <p:spPr>
            <a:xfrm flipH="false" flipV="false" rot="-874403">
              <a:off x="6629652" y="3068287"/>
              <a:ext cx="7164581" cy="45873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081498" y="1511516"/>
            <a:ext cx="10653556" cy="893890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ea typeface="210 네모진 030"/>
              </a:rPr>
              <a:t>프로젝트 설계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68902" y="-394668"/>
            <a:ext cx="2692067" cy="11076336"/>
          </a:xfrm>
          <a:prstGeom prst="rect">
            <a:avLst/>
          </a:prstGeom>
          <a:solidFill>
            <a:srgbClr val="D52349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57158"/>
            <a:ext cx="1232244" cy="162269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217351"/>
            <a:ext cx="1232244" cy="162269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4096965"/>
            <a:ext cx="1232244" cy="16226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8216319"/>
            <a:ext cx="1232244" cy="162269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8813" y="6156642"/>
            <a:ext cx="1232244" cy="162269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59440" y="9027669"/>
            <a:ext cx="1980634" cy="102002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10797" y="3210917"/>
            <a:ext cx="7678185" cy="414793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434195" y="3210917"/>
            <a:ext cx="6829516" cy="414793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892391"/>
            <a:ext cx="12759152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</a:pPr>
            <a:r>
              <a:rPr lang="en-US" sz="8000" spc="-80">
                <a:solidFill>
                  <a:srgbClr val="000000"/>
                </a:solidFill>
                <a:latin typeface="210 네모진 030"/>
              </a:rPr>
              <a:t>BEER 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3564" y="9258300"/>
            <a:ext cx="662490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- 메인 그림을 누르면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19895" y="9258300"/>
            <a:ext cx="6624902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</a:pPr>
            <a:r>
              <a:rPr lang="en-US" sz="3999" spc="-39">
                <a:solidFill>
                  <a:srgbClr val="000000"/>
                </a:solidFill>
                <a:latin typeface="210 네모진 030"/>
              </a:rPr>
              <a:t>- 지도 API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DAFK8H04nCI</dc:identifier>
  <dcterms:modified xsi:type="dcterms:W3CDTF">2011-08-01T06:04:30Z</dcterms:modified>
  <cp:revision>1</cp:revision>
  <dc:title>PIK 프로젝트 1차 최종발표 PPT</dc:title>
</cp:coreProperties>
</file>